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84" r:id="rId2"/>
    <p:sldId id="297" r:id="rId3"/>
    <p:sldId id="286" r:id="rId4"/>
    <p:sldId id="299" r:id="rId5"/>
    <p:sldId id="310" r:id="rId6"/>
    <p:sldId id="302" r:id="rId7"/>
    <p:sldId id="303" r:id="rId8"/>
    <p:sldId id="304" r:id="rId9"/>
    <p:sldId id="306" r:id="rId10"/>
    <p:sldId id="307" r:id="rId11"/>
    <p:sldId id="309" r:id="rId12"/>
    <p:sldId id="311" r:id="rId13"/>
  </p:sldIdLst>
  <p:sldSz cx="12192000" cy="6858000"/>
  <p:notesSz cx="6858000" cy="9144000"/>
  <p:embeddedFontLst>
    <p:embeddedFont>
      <p:font typeface="Pretendard" panose="02000503000000020004" pitchFamily="2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1A1A1A"/>
    <a:srgbClr val="8D8D8D"/>
    <a:srgbClr val="363636"/>
    <a:srgbClr val="2B2B2B"/>
    <a:srgbClr val="FF5E5E"/>
    <a:srgbClr val="F0F0F0"/>
    <a:srgbClr val="F9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2" autoAdjust="0"/>
    <p:restoredTop sz="97261" autoAdjust="0"/>
  </p:normalViewPr>
  <p:slideViewPr>
    <p:cSldViewPr snapToGrid="0">
      <p:cViewPr>
        <p:scale>
          <a:sx n="75" d="100"/>
          <a:sy n="75" d="100"/>
        </p:scale>
        <p:origin x="2292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EEEBE-F437-447E-83BF-3F50C78849AA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38178-7799-4F4D-AD9F-44A0788C34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44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안녕하십니까 이번 발표를 하게 된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7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팀 팀장 </a:t>
            </a:r>
            <a:r>
              <a:rPr lang="ko-KR" altLang="ko-KR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우성윤입니다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06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독립영화 추천 및 검색을 통한 접근성 향상입니다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독립영화 커뮤니티를 통해 독립영화 시장 활성화입니다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3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독립영화 추천 및 검색을 통한 접근성 향상입니다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독립영화 커뮤니티를 통해 독립영화 시장 활성화입니다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8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독립영화 추천 및 검색을 통한 접근성 향상입니다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독립영화 커뮤니티를 통해 독립영화 시장 활성화입니다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12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/>
              <a:t>저희는 위 순서대로 발표를 진행하도록 하겠습니다</a:t>
            </a:r>
            <a:r>
              <a:rPr lang="en-US" altLang="ko-KR" dirty="0" smtClean="0"/>
              <a:t>.</a:t>
            </a:r>
            <a:endParaRPr lang="ko-KR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5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코로나 이후 큰 위기를 겪고 있는 영화 산업에 관심을 가지게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06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독립영화에까지 이어진 어려움에 더욱 주목했습니다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문제를 해결하기 위해 저희 팀은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똑똑이라는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프로젝트를 진행하였습니다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51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독립영화에까지 이어진 어려움에 더욱 주목했습니다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문제를 해결하기 위해 저희 팀은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똑똑이라는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프로젝트를 진행하였습니다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7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/>
              <a:t>저희는 위 순서대로 발표를 진행하도록 하겠습니다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47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프로젝트에는 크게 두 가지 기능이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통한 영화인 및 관람객 간의 소통 활성화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통합검색을 통한 독립영화 정보 제공입니다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소통 활성화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상세 페이지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 상세 정보를 제공하며 사용자들이 남기는 리뷰와 댓글을 통해 소통을 향상시켰습니다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영화인 상세 페이지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필모그래피 등 영화인 상세 정보를 조회할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사용자들은 영화인에게 질문을 남길 수 있으며 이에 대해 영화인은 답변을 남길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영화인과 사용자들의 소통 창구를 제공합니다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 영화 정보 제공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독립 영화에 대한 좋아요 및 평점 데이터를 기반으로 협업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추천을 수행합니다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사용자 데이터가 충분하지 않은 콜드 스타트 문제를 해결하기 위해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 가입 시 사용자가 선택한 상업 영화의 장르와 줄거리 정보를 활용하여 독립 영화를 추천합니다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사용자가 쉽게 독립 영화에 대한 정보를 얻을 수 있도록 통합 검색 기능과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제공하여 접근성을 향상시켰습니다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79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통합검색을 구현하기위해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엘라스틱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서치를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RAG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구현하여 구글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제미니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통합하였습니다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38178-7799-4F4D-AD9F-44A0788C34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3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07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54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6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7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89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41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4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1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AA4-9E16-41C0-A350-728E501D1D43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8D454-37F3-4B56-A703-42143E6F59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5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-944083"/>
            <a:ext cx="8380867" cy="794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99" y="-844830"/>
            <a:ext cx="1059543" cy="595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799" y="-844830"/>
            <a:ext cx="1059543" cy="59599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902686" y="1014763"/>
            <a:ext cx="4185761" cy="1631216"/>
            <a:chOff x="883943" y="1751380"/>
            <a:chExt cx="4185761" cy="1631216"/>
          </a:xfrm>
        </p:grpSpPr>
        <p:sp>
          <p:nvSpPr>
            <p:cNvPr id="8" name="TextBox 7"/>
            <p:cNvSpPr txBox="1"/>
            <p:nvPr/>
          </p:nvSpPr>
          <p:spPr>
            <a:xfrm>
              <a:off x="883943" y="2274600"/>
              <a:ext cx="164660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b="1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똑똑</a:t>
              </a:r>
              <a:endParaRPr lang="ko-KR" altLang="en-US" sz="66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3943" y="1751380"/>
              <a:ext cx="4185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똑똑한 </a:t>
              </a:r>
              <a:r>
                <a:rPr lang="ko-KR" altLang="en-US" sz="2800" b="1" dirty="0" smtClean="0">
                  <a:solidFill>
                    <a:srgbClr val="FF5E5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독립영화 추천 </a:t>
              </a:r>
              <a:r>
                <a:rPr lang="ko-KR" altLang="en-US" sz="2800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서비스</a:t>
              </a:r>
              <a:endParaRPr lang="ko-KR" altLang="en-US" sz="2800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902686" y="5441542"/>
            <a:ext cx="1451038" cy="738664"/>
            <a:chOff x="1076858" y="5332694"/>
            <a:chExt cx="1451038" cy="738664"/>
          </a:xfrm>
        </p:grpSpPr>
        <p:sp>
          <p:nvSpPr>
            <p:cNvPr id="10" name="TextBox 9"/>
            <p:cNvSpPr txBox="1"/>
            <p:nvPr/>
          </p:nvSpPr>
          <p:spPr>
            <a:xfrm>
              <a:off x="1076858" y="5332694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D207</a:t>
              </a:r>
              <a:endParaRPr lang="ko-KR" altLang="en-US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76858" y="570202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2025. 04. 11</a:t>
              </a:r>
              <a:endParaRPr lang="ko-KR" altLang="en-US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9775">
            <a:off x="5466306" y="3060964"/>
            <a:ext cx="9996985" cy="6858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9775">
            <a:off x="7907831" y="-3528519"/>
            <a:ext cx="9996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46877" y="335967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기대효과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10524" y="2448863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독립영화 생태계 활성화</a:t>
            </a:r>
            <a:endParaRPr lang="ko-KR" altLang="en-US" sz="2400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0524" y="3172138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관객의 독립영화에 대한 </a:t>
            </a:r>
            <a:r>
              <a:rPr lang="ko-KR" altLang="en-US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접근성 향상</a:t>
            </a:r>
            <a:endParaRPr lang="ko-KR" altLang="en-US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0524" y="3695358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개인화된 추천으로 </a:t>
            </a:r>
            <a:r>
              <a:rPr lang="ko-KR" altLang="en-US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 작품 발견 기회</a:t>
            </a:r>
            <a:r>
              <a:rPr lang="ko-KR" altLang="en-US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증가</a:t>
            </a:r>
            <a:endParaRPr lang="ko-KR" altLang="en-US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0524" y="4218578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영화인과 관객 간 </a:t>
            </a:r>
            <a:r>
              <a:rPr lang="ko-KR" altLang="en-US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소통 활성화</a:t>
            </a:r>
            <a:endParaRPr lang="ko-KR" altLang="en-US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5757" y="2448863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산업적 효과</a:t>
            </a:r>
            <a:endParaRPr lang="ko-KR" altLang="en-US" sz="2400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85757" y="317213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독립영화 </a:t>
            </a:r>
            <a:r>
              <a:rPr lang="ko-KR" altLang="en-US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관객층 확대</a:t>
            </a:r>
            <a:endParaRPr lang="ko-KR" altLang="en-US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85757" y="3695358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영화 </a:t>
            </a:r>
            <a:r>
              <a:rPr lang="ko-KR" altLang="en-US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다양성 증진</a:t>
            </a:r>
            <a:r>
              <a:rPr lang="ko-KR" altLang="en-US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기여</a:t>
            </a:r>
            <a:endParaRPr lang="ko-KR" altLang="en-US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85757" y="4218578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영화 컨텐츠 </a:t>
            </a:r>
            <a:r>
              <a:rPr lang="ko-KR" altLang="en-US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 문화 다양화</a:t>
            </a:r>
            <a:endParaRPr lang="ko-KR" altLang="en-US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9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46877" y="335967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소개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/>
          <p:cNvGrpSpPr/>
          <p:nvPr/>
        </p:nvGrpSpPr>
        <p:grpSpPr>
          <a:xfrm>
            <a:off x="4374051" y="3818455"/>
            <a:ext cx="3443899" cy="2124075"/>
            <a:chOff x="13371174" y="5103669"/>
            <a:chExt cx="3443899" cy="2124075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13371174" y="5103669"/>
              <a:ext cx="3443899" cy="2124075"/>
            </a:xfrm>
            <a:prstGeom prst="roundRect">
              <a:avLst>
                <a:gd name="adj" fmla="val 5905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750414" y="5309453"/>
              <a:ext cx="828000" cy="828000"/>
            </a:xfrm>
            <a:custGeom>
              <a:avLst/>
              <a:gdLst>
                <a:gd name="connsiteX0" fmla="*/ 603648 w 1219200"/>
                <a:gd name="connsiteY0" fmla="*/ 0 h 1219200"/>
                <a:gd name="connsiteX1" fmla="*/ 615552 w 1219200"/>
                <a:gd name="connsiteY1" fmla="*/ 0 h 1219200"/>
                <a:gd name="connsiteX2" fmla="*/ 732577 w 1219200"/>
                <a:gd name="connsiteY2" fmla="*/ 11797 h 1219200"/>
                <a:gd name="connsiteX3" fmla="*/ 1207403 w 1219200"/>
                <a:gd name="connsiteY3" fmla="*/ 486624 h 1219200"/>
                <a:gd name="connsiteX4" fmla="*/ 1219200 w 1219200"/>
                <a:gd name="connsiteY4" fmla="*/ 603648 h 1219200"/>
                <a:gd name="connsiteX5" fmla="*/ 1219200 w 1219200"/>
                <a:gd name="connsiteY5" fmla="*/ 615552 h 1219200"/>
                <a:gd name="connsiteX6" fmla="*/ 1207403 w 1219200"/>
                <a:gd name="connsiteY6" fmla="*/ 732577 h 1219200"/>
                <a:gd name="connsiteX7" fmla="*/ 732577 w 1219200"/>
                <a:gd name="connsiteY7" fmla="*/ 1207403 h 1219200"/>
                <a:gd name="connsiteX8" fmla="*/ 615552 w 1219200"/>
                <a:gd name="connsiteY8" fmla="*/ 1219200 h 1219200"/>
                <a:gd name="connsiteX9" fmla="*/ 603648 w 1219200"/>
                <a:gd name="connsiteY9" fmla="*/ 1219200 h 1219200"/>
                <a:gd name="connsiteX10" fmla="*/ 486623 w 1219200"/>
                <a:gd name="connsiteY10" fmla="*/ 1207403 h 1219200"/>
                <a:gd name="connsiteX11" fmla="*/ 11797 w 1219200"/>
                <a:gd name="connsiteY11" fmla="*/ 732577 h 1219200"/>
                <a:gd name="connsiteX12" fmla="*/ 0 w 1219200"/>
                <a:gd name="connsiteY12" fmla="*/ 615552 h 1219200"/>
                <a:gd name="connsiteX13" fmla="*/ 0 w 1219200"/>
                <a:gd name="connsiteY13" fmla="*/ 603648 h 1219200"/>
                <a:gd name="connsiteX14" fmla="*/ 11797 w 1219200"/>
                <a:gd name="connsiteY14" fmla="*/ 486624 h 1219200"/>
                <a:gd name="connsiteX15" fmla="*/ 486623 w 1219200"/>
                <a:gd name="connsiteY15" fmla="*/ 11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" h="1219200">
                  <a:moveTo>
                    <a:pt x="603648" y="0"/>
                  </a:moveTo>
                  <a:lnTo>
                    <a:pt x="615552" y="0"/>
                  </a:lnTo>
                  <a:lnTo>
                    <a:pt x="732577" y="11797"/>
                  </a:lnTo>
                  <a:cubicBezTo>
                    <a:pt x="970912" y="60568"/>
                    <a:pt x="1158632" y="248288"/>
                    <a:pt x="1207403" y="486624"/>
                  </a:cubicBezTo>
                  <a:lnTo>
                    <a:pt x="1219200" y="603648"/>
                  </a:lnTo>
                  <a:lnTo>
                    <a:pt x="1219200" y="615552"/>
                  </a:lnTo>
                  <a:lnTo>
                    <a:pt x="1207403" y="732577"/>
                  </a:lnTo>
                  <a:cubicBezTo>
                    <a:pt x="1158632" y="970912"/>
                    <a:pt x="970912" y="1158632"/>
                    <a:pt x="732577" y="1207403"/>
                  </a:cubicBezTo>
                  <a:lnTo>
                    <a:pt x="615552" y="1219200"/>
                  </a:lnTo>
                  <a:lnTo>
                    <a:pt x="603648" y="1219200"/>
                  </a:lnTo>
                  <a:lnTo>
                    <a:pt x="486623" y="1207403"/>
                  </a:lnTo>
                  <a:cubicBezTo>
                    <a:pt x="248288" y="1158632"/>
                    <a:pt x="60568" y="970912"/>
                    <a:pt x="11797" y="732577"/>
                  </a:cubicBezTo>
                  <a:lnTo>
                    <a:pt x="0" y="615552"/>
                  </a:lnTo>
                  <a:lnTo>
                    <a:pt x="0" y="603648"/>
                  </a:lnTo>
                  <a:lnTo>
                    <a:pt x="11797" y="486624"/>
                  </a:lnTo>
                  <a:cubicBezTo>
                    <a:pt x="60568" y="248288"/>
                    <a:pt x="248288" y="60568"/>
                    <a:pt x="486623" y="11797"/>
                  </a:cubicBezTo>
                  <a:close/>
                </a:path>
              </a:pathLst>
            </a:custGeom>
          </p:spPr>
        </p:pic>
        <p:sp>
          <p:nvSpPr>
            <p:cNvPr id="128" name="TextBox 127"/>
            <p:cNvSpPr txBox="1"/>
            <p:nvPr/>
          </p:nvSpPr>
          <p:spPr>
            <a:xfrm>
              <a:off x="13505108" y="5309453"/>
              <a:ext cx="98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전준표</a:t>
              </a:r>
              <a:endParaRPr lang="ko-KR" altLang="en-US" sz="2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505108" y="5948838"/>
              <a:ext cx="1718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UI/UX 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디자인 및 구현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3505108" y="6314074"/>
              <a:ext cx="1911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Zustand</a:t>
              </a:r>
              <a:r>
                <a:rPr lang="en-US" altLang="ko-KR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기반 상태 관리</a:t>
              </a:r>
              <a:endParaRPr lang="ko-KR" altLang="en-US" sz="1400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505108" y="6683406"/>
              <a:ext cx="2585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</a:t>
              </a:r>
              <a:r>
                <a:rPr lang="ko-KR" altLang="en-US" sz="1400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캐싱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및 사용자 경험 최적화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80575" y="1204934"/>
            <a:ext cx="3443899" cy="2124075"/>
            <a:chOff x="13371174" y="82637"/>
            <a:chExt cx="3443899" cy="2124075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3371174" y="82637"/>
              <a:ext cx="3443899" cy="2124075"/>
            </a:xfrm>
            <a:prstGeom prst="roundRect">
              <a:avLst>
                <a:gd name="adj" fmla="val 5905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750414" y="288421"/>
              <a:ext cx="828000" cy="828000"/>
            </a:xfrm>
            <a:custGeom>
              <a:avLst/>
              <a:gdLst>
                <a:gd name="connsiteX0" fmla="*/ 603648 w 1219200"/>
                <a:gd name="connsiteY0" fmla="*/ 0 h 1219200"/>
                <a:gd name="connsiteX1" fmla="*/ 615552 w 1219200"/>
                <a:gd name="connsiteY1" fmla="*/ 0 h 1219200"/>
                <a:gd name="connsiteX2" fmla="*/ 732577 w 1219200"/>
                <a:gd name="connsiteY2" fmla="*/ 11797 h 1219200"/>
                <a:gd name="connsiteX3" fmla="*/ 1207403 w 1219200"/>
                <a:gd name="connsiteY3" fmla="*/ 486624 h 1219200"/>
                <a:gd name="connsiteX4" fmla="*/ 1219200 w 1219200"/>
                <a:gd name="connsiteY4" fmla="*/ 603648 h 1219200"/>
                <a:gd name="connsiteX5" fmla="*/ 1219200 w 1219200"/>
                <a:gd name="connsiteY5" fmla="*/ 615552 h 1219200"/>
                <a:gd name="connsiteX6" fmla="*/ 1207403 w 1219200"/>
                <a:gd name="connsiteY6" fmla="*/ 732577 h 1219200"/>
                <a:gd name="connsiteX7" fmla="*/ 732577 w 1219200"/>
                <a:gd name="connsiteY7" fmla="*/ 1207403 h 1219200"/>
                <a:gd name="connsiteX8" fmla="*/ 615552 w 1219200"/>
                <a:gd name="connsiteY8" fmla="*/ 1219200 h 1219200"/>
                <a:gd name="connsiteX9" fmla="*/ 603648 w 1219200"/>
                <a:gd name="connsiteY9" fmla="*/ 1219200 h 1219200"/>
                <a:gd name="connsiteX10" fmla="*/ 486623 w 1219200"/>
                <a:gd name="connsiteY10" fmla="*/ 1207403 h 1219200"/>
                <a:gd name="connsiteX11" fmla="*/ 11797 w 1219200"/>
                <a:gd name="connsiteY11" fmla="*/ 732577 h 1219200"/>
                <a:gd name="connsiteX12" fmla="*/ 0 w 1219200"/>
                <a:gd name="connsiteY12" fmla="*/ 615552 h 1219200"/>
                <a:gd name="connsiteX13" fmla="*/ 0 w 1219200"/>
                <a:gd name="connsiteY13" fmla="*/ 603648 h 1219200"/>
                <a:gd name="connsiteX14" fmla="*/ 11797 w 1219200"/>
                <a:gd name="connsiteY14" fmla="*/ 486624 h 1219200"/>
                <a:gd name="connsiteX15" fmla="*/ 486623 w 1219200"/>
                <a:gd name="connsiteY15" fmla="*/ 11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" h="1219200">
                  <a:moveTo>
                    <a:pt x="603648" y="0"/>
                  </a:moveTo>
                  <a:lnTo>
                    <a:pt x="615552" y="0"/>
                  </a:lnTo>
                  <a:lnTo>
                    <a:pt x="732577" y="11797"/>
                  </a:lnTo>
                  <a:cubicBezTo>
                    <a:pt x="970912" y="60568"/>
                    <a:pt x="1158632" y="248288"/>
                    <a:pt x="1207403" y="486624"/>
                  </a:cubicBezTo>
                  <a:lnTo>
                    <a:pt x="1219200" y="603648"/>
                  </a:lnTo>
                  <a:lnTo>
                    <a:pt x="1219200" y="615552"/>
                  </a:lnTo>
                  <a:lnTo>
                    <a:pt x="1207403" y="732577"/>
                  </a:lnTo>
                  <a:cubicBezTo>
                    <a:pt x="1158632" y="970912"/>
                    <a:pt x="970912" y="1158633"/>
                    <a:pt x="732577" y="1207403"/>
                  </a:cubicBezTo>
                  <a:lnTo>
                    <a:pt x="615552" y="1219200"/>
                  </a:lnTo>
                  <a:lnTo>
                    <a:pt x="603648" y="1219200"/>
                  </a:lnTo>
                  <a:lnTo>
                    <a:pt x="486623" y="1207403"/>
                  </a:lnTo>
                  <a:cubicBezTo>
                    <a:pt x="248288" y="1158633"/>
                    <a:pt x="60568" y="970912"/>
                    <a:pt x="11797" y="732577"/>
                  </a:cubicBezTo>
                  <a:lnTo>
                    <a:pt x="0" y="615552"/>
                  </a:lnTo>
                  <a:lnTo>
                    <a:pt x="0" y="603648"/>
                  </a:lnTo>
                  <a:lnTo>
                    <a:pt x="11797" y="486624"/>
                  </a:lnTo>
                  <a:cubicBezTo>
                    <a:pt x="60568" y="248288"/>
                    <a:pt x="248288" y="60568"/>
                    <a:pt x="486623" y="11797"/>
                  </a:cubicBezTo>
                  <a:close/>
                </a:path>
              </a:pathLst>
            </a:custGeom>
          </p:spPr>
        </p:pic>
        <p:sp>
          <p:nvSpPr>
            <p:cNvPr id="22" name="TextBox 21"/>
            <p:cNvSpPr txBox="1"/>
            <p:nvPr/>
          </p:nvSpPr>
          <p:spPr>
            <a:xfrm>
              <a:off x="13505108" y="288421"/>
              <a:ext cx="98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우성윤</a:t>
              </a:r>
              <a:endParaRPr lang="ko-KR" altLang="en-US" sz="2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505108" y="927806"/>
              <a:ext cx="12474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RAG </a:t>
              </a:r>
              <a:r>
                <a:rPr lang="ko-KR" altLang="en-US" sz="1400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모델 구축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05108" y="1293042"/>
              <a:ext cx="1563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수집 및 처리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505108" y="1662374"/>
              <a:ext cx="2585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협업 </a:t>
              </a:r>
              <a:r>
                <a:rPr lang="ko-KR" altLang="en-US" sz="1400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필터링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기반 추천 시스템 개발</a:t>
              </a:r>
              <a:endParaRPr lang="ko-KR" altLang="en-US" sz="1400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267527" y="1204934"/>
            <a:ext cx="3443899" cy="2124075"/>
            <a:chOff x="13371174" y="2593153"/>
            <a:chExt cx="3443899" cy="2124075"/>
          </a:xfrm>
        </p:grpSpPr>
        <p:sp>
          <p:nvSpPr>
            <p:cNvPr id="120" name="모서리가 둥근 직사각형 119"/>
            <p:cNvSpPr/>
            <p:nvPr/>
          </p:nvSpPr>
          <p:spPr>
            <a:xfrm>
              <a:off x="13371174" y="2593153"/>
              <a:ext cx="3443899" cy="2124075"/>
            </a:xfrm>
            <a:prstGeom prst="roundRect">
              <a:avLst>
                <a:gd name="adj" fmla="val 5905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750414" y="2798937"/>
              <a:ext cx="828000" cy="828000"/>
            </a:xfrm>
            <a:custGeom>
              <a:avLst/>
              <a:gdLst>
                <a:gd name="connsiteX0" fmla="*/ 603648 w 1219200"/>
                <a:gd name="connsiteY0" fmla="*/ 0 h 1219200"/>
                <a:gd name="connsiteX1" fmla="*/ 615552 w 1219200"/>
                <a:gd name="connsiteY1" fmla="*/ 0 h 1219200"/>
                <a:gd name="connsiteX2" fmla="*/ 732577 w 1219200"/>
                <a:gd name="connsiteY2" fmla="*/ 11797 h 1219200"/>
                <a:gd name="connsiteX3" fmla="*/ 1207403 w 1219200"/>
                <a:gd name="connsiteY3" fmla="*/ 486624 h 1219200"/>
                <a:gd name="connsiteX4" fmla="*/ 1219200 w 1219200"/>
                <a:gd name="connsiteY4" fmla="*/ 603648 h 1219200"/>
                <a:gd name="connsiteX5" fmla="*/ 1219200 w 1219200"/>
                <a:gd name="connsiteY5" fmla="*/ 615552 h 1219200"/>
                <a:gd name="connsiteX6" fmla="*/ 1207403 w 1219200"/>
                <a:gd name="connsiteY6" fmla="*/ 732577 h 1219200"/>
                <a:gd name="connsiteX7" fmla="*/ 732577 w 1219200"/>
                <a:gd name="connsiteY7" fmla="*/ 1207403 h 1219200"/>
                <a:gd name="connsiteX8" fmla="*/ 615552 w 1219200"/>
                <a:gd name="connsiteY8" fmla="*/ 1219200 h 1219200"/>
                <a:gd name="connsiteX9" fmla="*/ 603648 w 1219200"/>
                <a:gd name="connsiteY9" fmla="*/ 1219200 h 1219200"/>
                <a:gd name="connsiteX10" fmla="*/ 486623 w 1219200"/>
                <a:gd name="connsiteY10" fmla="*/ 1207403 h 1219200"/>
                <a:gd name="connsiteX11" fmla="*/ 11797 w 1219200"/>
                <a:gd name="connsiteY11" fmla="*/ 732577 h 1219200"/>
                <a:gd name="connsiteX12" fmla="*/ 0 w 1219200"/>
                <a:gd name="connsiteY12" fmla="*/ 615552 h 1219200"/>
                <a:gd name="connsiteX13" fmla="*/ 0 w 1219200"/>
                <a:gd name="connsiteY13" fmla="*/ 603648 h 1219200"/>
                <a:gd name="connsiteX14" fmla="*/ 11797 w 1219200"/>
                <a:gd name="connsiteY14" fmla="*/ 486624 h 1219200"/>
                <a:gd name="connsiteX15" fmla="*/ 486623 w 1219200"/>
                <a:gd name="connsiteY15" fmla="*/ 11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" h="1219200">
                  <a:moveTo>
                    <a:pt x="603648" y="0"/>
                  </a:moveTo>
                  <a:lnTo>
                    <a:pt x="615552" y="0"/>
                  </a:lnTo>
                  <a:lnTo>
                    <a:pt x="732577" y="11797"/>
                  </a:lnTo>
                  <a:cubicBezTo>
                    <a:pt x="970912" y="60568"/>
                    <a:pt x="1158632" y="248288"/>
                    <a:pt x="1207403" y="486624"/>
                  </a:cubicBezTo>
                  <a:lnTo>
                    <a:pt x="1219200" y="603648"/>
                  </a:lnTo>
                  <a:lnTo>
                    <a:pt x="1219200" y="615552"/>
                  </a:lnTo>
                  <a:lnTo>
                    <a:pt x="1207403" y="732577"/>
                  </a:lnTo>
                  <a:cubicBezTo>
                    <a:pt x="1158632" y="970912"/>
                    <a:pt x="970912" y="1158633"/>
                    <a:pt x="732577" y="1207403"/>
                  </a:cubicBezTo>
                  <a:lnTo>
                    <a:pt x="615552" y="1219200"/>
                  </a:lnTo>
                  <a:lnTo>
                    <a:pt x="603648" y="1219200"/>
                  </a:lnTo>
                  <a:lnTo>
                    <a:pt x="486623" y="1207403"/>
                  </a:lnTo>
                  <a:cubicBezTo>
                    <a:pt x="248288" y="1158633"/>
                    <a:pt x="60568" y="970912"/>
                    <a:pt x="11797" y="732577"/>
                  </a:cubicBezTo>
                  <a:lnTo>
                    <a:pt x="0" y="615552"/>
                  </a:lnTo>
                  <a:lnTo>
                    <a:pt x="0" y="603648"/>
                  </a:lnTo>
                  <a:lnTo>
                    <a:pt x="11797" y="486624"/>
                  </a:lnTo>
                  <a:cubicBezTo>
                    <a:pt x="60568" y="248288"/>
                    <a:pt x="248288" y="60568"/>
                    <a:pt x="486623" y="11797"/>
                  </a:cubicBezTo>
                  <a:close/>
                </a:path>
              </a:pathLst>
            </a:custGeom>
          </p:spPr>
        </p:pic>
        <p:sp>
          <p:nvSpPr>
            <p:cNvPr id="121" name="TextBox 120"/>
            <p:cNvSpPr txBox="1"/>
            <p:nvPr/>
          </p:nvSpPr>
          <p:spPr>
            <a:xfrm>
              <a:off x="13505108" y="2798937"/>
              <a:ext cx="98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이효미</a:t>
              </a:r>
              <a:endParaRPr lang="ko-KR" altLang="en-US" sz="2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505108" y="3803558"/>
              <a:ext cx="100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백엔드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개발</a:t>
              </a:r>
              <a:endParaRPr lang="en-US" altLang="ko-KR" sz="1400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3505108" y="4172890"/>
              <a:ext cx="2074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컨텐츠 기반 추천 기능 구현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374051" y="1204934"/>
            <a:ext cx="3443899" cy="2124075"/>
            <a:chOff x="16997018" y="82637"/>
            <a:chExt cx="3443899" cy="2124075"/>
          </a:xfrm>
        </p:grpSpPr>
        <p:sp>
          <p:nvSpPr>
            <p:cNvPr id="134" name="모서리가 둥근 직사각형 133"/>
            <p:cNvSpPr/>
            <p:nvPr/>
          </p:nvSpPr>
          <p:spPr>
            <a:xfrm>
              <a:off x="16997018" y="82637"/>
              <a:ext cx="3443899" cy="2124075"/>
            </a:xfrm>
            <a:prstGeom prst="roundRect">
              <a:avLst>
                <a:gd name="adj" fmla="val 5905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7130952" y="288421"/>
              <a:ext cx="98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최지원</a:t>
              </a:r>
              <a:endParaRPr lang="ko-KR" altLang="en-US" sz="2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7130952" y="927806"/>
              <a:ext cx="1330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DB </a:t>
              </a:r>
              <a:r>
                <a:rPr lang="ko-KR" altLang="en-US" sz="1400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구축 및 설계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7130952" y="1293042"/>
              <a:ext cx="2448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통합 검색 및 </a:t>
              </a:r>
              <a:r>
                <a:rPr lang="ko-KR" altLang="en-US" sz="1400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게시글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CRUD 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구현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7130952" y="1662374"/>
              <a:ext cx="3187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Spring Security JWT 2.0 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회원 기능 구현</a:t>
              </a:r>
              <a:endParaRPr lang="ko-KR" altLang="en-US" sz="1400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376258" y="288421"/>
              <a:ext cx="828000" cy="828000"/>
            </a:xfrm>
            <a:custGeom>
              <a:avLst/>
              <a:gdLst>
                <a:gd name="connsiteX0" fmla="*/ 603648 w 1219200"/>
                <a:gd name="connsiteY0" fmla="*/ 0 h 1219200"/>
                <a:gd name="connsiteX1" fmla="*/ 615552 w 1219200"/>
                <a:gd name="connsiteY1" fmla="*/ 0 h 1219200"/>
                <a:gd name="connsiteX2" fmla="*/ 732577 w 1219200"/>
                <a:gd name="connsiteY2" fmla="*/ 11797 h 1219200"/>
                <a:gd name="connsiteX3" fmla="*/ 1207403 w 1219200"/>
                <a:gd name="connsiteY3" fmla="*/ 486624 h 1219200"/>
                <a:gd name="connsiteX4" fmla="*/ 1219200 w 1219200"/>
                <a:gd name="connsiteY4" fmla="*/ 603648 h 1219200"/>
                <a:gd name="connsiteX5" fmla="*/ 1219200 w 1219200"/>
                <a:gd name="connsiteY5" fmla="*/ 615552 h 1219200"/>
                <a:gd name="connsiteX6" fmla="*/ 1207403 w 1219200"/>
                <a:gd name="connsiteY6" fmla="*/ 732577 h 1219200"/>
                <a:gd name="connsiteX7" fmla="*/ 732577 w 1219200"/>
                <a:gd name="connsiteY7" fmla="*/ 1207403 h 1219200"/>
                <a:gd name="connsiteX8" fmla="*/ 615552 w 1219200"/>
                <a:gd name="connsiteY8" fmla="*/ 1219200 h 1219200"/>
                <a:gd name="connsiteX9" fmla="*/ 603648 w 1219200"/>
                <a:gd name="connsiteY9" fmla="*/ 1219200 h 1219200"/>
                <a:gd name="connsiteX10" fmla="*/ 486623 w 1219200"/>
                <a:gd name="connsiteY10" fmla="*/ 1207403 h 1219200"/>
                <a:gd name="connsiteX11" fmla="*/ 11797 w 1219200"/>
                <a:gd name="connsiteY11" fmla="*/ 732577 h 1219200"/>
                <a:gd name="connsiteX12" fmla="*/ 0 w 1219200"/>
                <a:gd name="connsiteY12" fmla="*/ 615552 h 1219200"/>
                <a:gd name="connsiteX13" fmla="*/ 0 w 1219200"/>
                <a:gd name="connsiteY13" fmla="*/ 603648 h 1219200"/>
                <a:gd name="connsiteX14" fmla="*/ 11797 w 1219200"/>
                <a:gd name="connsiteY14" fmla="*/ 486624 h 1219200"/>
                <a:gd name="connsiteX15" fmla="*/ 486623 w 1219200"/>
                <a:gd name="connsiteY15" fmla="*/ 11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" h="1219200">
                  <a:moveTo>
                    <a:pt x="603648" y="0"/>
                  </a:moveTo>
                  <a:lnTo>
                    <a:pt x="615552" y="0"/>
                  </a:lnTo>
                  <a:lnTo>
                    <a:pt x="732577" y="11797"/>
                  </a:lnTo>
                  <a:cubicBezTo>
                    <a:pt x="970912" y="60568"/>
                    <a:pt x="1158632" y="248288"/>
                    <a:pt x="1207403" y="486624"/>
                  </a:cubicBezTo>
                  <a:lnTo>
                    <a:pt x="1219200" y="603648"/>
                  </a:lnTo>
                  <a:lnTo>
                    <a:pt x="1219200" y="615552"/>
                  </a:lnTo>
                  <a:lnTo>
                    <a:pt x="1207403" y="732577"/>
                  </a:lnTo>
                  <a:cubicBezTo>
                    <a:pt x="1158632" y="970912"/>
                    <a:pt x="970912" y="1158633"/>
                    <a:pt x="732577" y="1207403"/>
                  </a:cubicBezTo>
                  <a:lnTo>
                    <a:pt x="615552" y="1219200"/>
                  </a:lnTo>
                  <a:lnTo>
                    <a:pt x="603648" y="1219200"/>
                  </a:lnTo>
                  <a:lnTo>
                    <a:pt x="486623" y="1207403"/>
                  </a:lnTo>
                  <a:cubicBezTo>
                    <a:pt x="248288" y="1158633"/>
                    <a:pt x="60568" y="970912"/>
                    <a:pt x="11797" y="732577"/>
                  </a:cubicBezTo>
                  <a:lnTo>
                    <a:pt x="0" y="615552"/>
                  </a:lnTo>
                  <a:lnTo>
                    <a:pt x="0" y="603648"/>
                  </a:lnTo>
                  <a:lnTo>
                    <a:pt x="11797" y="486624"/>
                  </a:lnTo>
                  <a:cubicBezTo>
                    <a:pt x="60568" y="248288"/>
                    <a:pt x="248288" y="60568"/>
                    <a:pt x="486623" y="11797"/>
                  </a:cubicBezTo>
                  <a:close/>
                </a:path>
              </a:pathLst>
            </a:custGeom>
          </p:spPr>
        </p:pic>
      </p:grpSp>
      <p:grpSp>
        <p:nvGrpSpPr>
          <p:cNvPr id="49" name="그룹 48"/>
          <p:cNvGrpSpPr/>
          <p:nvPr/>
        </p:nvGrpSpPr>
        <p:grpSpPr>
          <a:xfrm>
            <a:off x="471714" y="3818455"/>
            <a:ext cx="3443899" cy="2124075"/>
            <a:chOff x="16997018" y="2593153"/>
            <a:chExt cx="3443899" cy="2124075"/>
          </a:xfrm>
        </p:grpSpPr>
        <p:sp>
          <p:nvSpPr>
            <p:cNvPr id="141" name="모서리가 둥근 직사각형 140"/>
            <p:cNvSpPr/>
            <p:nvPr/>
          </p:nvSpPr>
          <p:spPr>
            <a:xfrm>
              <a:off x="16997018" y="2593153"/>
              <a:ext cx="3443899" cy="2124075"/>
            </a:xfrm>
            <a:prstGeom prst="roundRect">
              <a:avLst>
                <a:gd name="adj" fmla="val 5905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376258" y="2798937"/>
              <a:ext cx="828000" cy="828000"/>
            </a:xfrm>
            <a:custGeom>
              <a:avLst/>
              <a:gdLst>
                <a:gd name="connsiteX0" fmla="*/ 603648 w 1219200"/>
                <a:gd name="connsiteY0" fmla="*/ 0 h 1219200"/>
                <a:gd name="connsiteX1" fmla="*/ 615552 w 1219200"/>
                <a:gd name="connsiteY1" fmla="*/ 0 h 1219200"/>
                <a:gd name="connsiteX2" fmla="*/ 732577 w 1219200"/>
                <a:gd name="connsiteY2" fmla="*/ 11797 h 1219200"/>
                <a:gd name="connsiteX3" fmla="*/ 1207403 w 1219200"/>
                <a:gd name="connsiteY3" fmla="*/ 486624 h 1219200"/>
                <a:gd name="connsiteX4" fmla="*/ 1219200 w 1219200"/>
                <a:gd name="connsiteY4" fmla="*/ 603648 h 1219200"/>
                <a:gd name="connsiteX5" fmla="*/ 1219200 w 1219200"/>
                <a:gd name="connsiteY5" fmla="*/ 615552 h 1219200"/>
                <a:gd name="connsiteX6" fmla="*/ 1207403 w 1219200"/>
                <a:gd name="connsiteY6" fmla="*/ 732577 h 1219200"/>
                <a:gd name="connsiteX7" fmla="*/ 732577 w 1219200"/>
                <a:gd name="connsiteY7" fmla="*/ 1207403 h 1219200"/>
                <a:gd name="connsiteX8" fmla="*/ 615552 w 1219200"/>
                <a:gd name="connsiteY8" fmla="*/ 1219200 h 1219200"/>
                <a:gd name="connsiteX9" fmla="*/ 603648 w 1219200"/>
                <a:gd name="connsiteY9" fmla="*/ 1219200 h 1219200"/>
                <a:gd name="connsiteX10" fmla="*/ 486623 w 1219200"/>
                <a:gd name="connsiteY10" fmla="*/ 1207403 h 1219200"/>
                <a:gd name="connsiteX11" fmla="*/ 11797 w 1219200"/>
                <a:gd name="connsiteY11" fmla="*/ 732577 h 1219200"/>
                <a:gd name="connsiteX12" fmla="*/ 0 w 1219200"/>
                <a:gd name="connsiteY12" fmla="*/ 615552 h 1219200"/>
                <a:gd name="connsiteX13" fmla="*/ 0 w 1219200"/>
                <a:gd name="connsiteY13" fmla="*/ 603648 h 1219200"/>
                <a:gd name="connsiteX14" fmla="*/ 11797 w 1219200"/>
                <a:gd name="connsiteY14" fmla="*/ 486624 h 1219200"/>
                <a:gd name="connsiteX15" fmla="*/ 486623 w 1219200"/>
                <a:gd name="connsiteY15" fmla="*/ 11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" h="1219200">
                  <a:moveTo>
                    <a:pt x="603648" y="0"/>
                  </a:moveTo>
                  <a:lnTo>
                    <a:pt x="615552" y="0"/>
                  </a:lnTo>
                  <a:lnTo>
                    <a:pt x="732577" y="11797"/>
                  </a:lnTo>
                  <a:cubicBezTo>
                    <a:pt x="970912" y="60568"/>
                    <a:pt x="1158632" y="248288"/>
                    <a:pt x="1207403" y="486624"/>
                  </a:cubicBezTo>
                  <a:lnTo>
                    <a:pt x="1219200" y="603648"/>
                  </a:lnTo>
                  <a:lnTo>
                    <a:pt x="1219200" y="615552"/>
                  </a:lnTo>
                  <a:lnTo>
                    <a:pt x="1207403" y="732577"/>
                  </a:lnTo>
                  <a:cubicBezTo>
                    <a:pt x="1158632" y="970912"/>
                    <a:pt x="970912" y="1158633"/>
                    <a:pt x="732577" y="1207403"/>
                  </a:cubicBezTo>
                  <a:lnTo>
                    <a:pt x="615552" y="1219200"/>
                  </a:lnTo>
                  <a:lnTo>
                    <a:pt x="603648" y="1219200"/>
                  </a:lnTo>
                  <a:lnTo>
                    <a:pt x="486623" y="1207403"/>
                  </a:lnTo>
                  <a:cubicBezTo>
                    <a:pt x="248288" y="1158633"/>
                    <a:pt x="60568" y="970912"/>
                    <a:pt x="11797" y="732577"/>
                  </a:cubicBezTo>
                  <a:lnTo>
                    <a:pt x="0" y="615552"/>
                  </a:lnTo>
                  <a:lnTo>
                    <a:pt x="0" y="603648"/>
                  </a:lnTo>
                  <a:lnTo>
                    <a:pt x="11797" y="486624"/>
                  </a:lnTo>
                  <a:cubicBezTo>
                    <a:pt x="60568" y="248288"/>
                    <a:pt x="248288" y="60568"/>
                    <a:pt x="486623" y="11797"/>
                  </a:cubicBezTo>
                  <a:close/>
                </a:path>
              </a:pathLst>
            </a:custGeom>
          </p:spPr>
        </p:pic>
        <p:sp>
          <p:nvSpPr>
            <p:cNvPr id="142" name="TextBox 141"/>
            <p:cNvSpPr txBox="1"/>
            <p:nvPr/>
          </p:nvSpPr>
          <p:spPr>
            <a:xfrm>
              <a:off x="17130952" y="2798937"/>
              <a:ext cx="98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권상웅</a:t>
              </a:r>
              <a:endParaRPr lang="ko-KR" altLang="en-US" sz="2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130952" y="343832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Infra 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구축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7130952" y="3803558"/>
              <a:ext cx="1362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서버 성능 최적화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7130952" y="4172890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CI/CD 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파이프라인 구현</a:t>
              </a:r>
              <a:endParaRPr lang="ko-KR" altLang="en-US" sz="1400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8267527" y="3818454"/>
            <a:ext cx="3443899" cy="2124075"/>
            <a:chOff x="16997018" y="5103669"/>
            <a:chExt cx="3443899" cy="2124075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16997018" y="5103669"/>
              <a:ext cx="3443899" cy="2124075"/>
            </a:xfrm>
            <a:prstGeom prst="roundRect">
              <a:avLst>
                <a:gd name="adj" fmla="val 5905"/>
              </a:avLst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376258" y="5309453"/>
              <a:ext cx="828000" cy="828000"/>
            </a:xfrm>
            <a:custGeom>
              <a:avLst/>
              <a:gdLst>
                <a:gd name="connsiteX0" fmla="*/ 603648 w 1219200"/>
                <a:gd name="connsiteY0" fmla="*/ 0 h 1219200"/>
                <a:gd name="connsiteX1" fmla="*/ 615552 w 1219200"/>
                <a:gd name="connsiteY1" fmla="*/ 0 h 1219200"/>
                <a:gd name="connsiteX2" fmla="*/ 732577 w 1219200"/>
                <a:gd name="connsiteY2" fmla="*/ 11797 h 1219200"/>
                <a:gd name="connsiteX3" fmla="*/ 1207403 w 1219200"/>
                <a:gd name="connsiteY3" fmla="*/ 486623 h 1219200"/>
                <a:gd name="connsiteX4" fmla="*/ 1219200 w 1219200"/>
                <a:gd name="connsiteY4" fmla="*/ 603648 h 1219200"/>
                <a:gd name="connsiteX5" fmla="*/ 1219200 w 1219200"/>
                <a:gd name="connsiteY5" fmla="*/ 615552 h 1219200"/>
                <a:gd name="connsiteX6" fmla="*/ 1207403 w 1219200"/>
                <a:gd name="connsiteY6" fmla="*/ 732577 h 1219200"/>
                <a:gd name="connsiteX7" fmla="*/ 732577 w 1219200"/>
                <a:gd name="connsiteY7" fmla="*/ 1207403 h 1219200"/>
                <a:gd name="connsiteX8" fmla="*/ 615552 w 1219200"/>
                <a:gd name="connsiteY8" fmla="*/ 1219200 h 1219200"/>
                <a:gd name="connsiteX9" fmla="*/ 603648 w 1219200"/>
                <a:gd name="connsiteY9" fmla="*/ 1219200 h 1219200"/>
                <a:gd name="connsiteX10" fmla="*/ 486623 w 1219200"/>
                <a:gd name="connsiteY10" fmla="*/ 1207403 h 1219200"/>
                <a:gd name="connsiteX11" fmla="*/ 11797 w 1219200"/>
                <a:gd name="connsiteY11" fmla="*/ 732577 h 1219200"/>
                <a:gd name="connsiteX12" fmla="*/ 0 w 1219200"/>
                <a:gd name="connsiteY12" fmla="*/ 615552 h 1219200"/>
                <a:gd name="connsiteX13" fmla="*/ 0 w 1219200"/>
                <a:gd name="connsiteY13" fmla="*/ 603648 h 1219200"/>
                <a:gd name="connsiteX14" fmla="*/ 11797 w 1219200"/>
                <a:gd name="connsiteY14" fmla="*/ 486623 h 1219200"/>
                <a:gd name="connsiteX15" fmla="*/ 486623 w 1219200"/>
                <a:gd name="connsiteY15" fmla="*/ 11797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" h="1219200">
                  <a:moveTo>
                    <a:pt x="603648" y="0"/>
                  </a:moveTo>
                  <a:lnTo>
                    <a:pt x="615552" y="0"/>
                  </a:lnTo>
                  <a:lnTo>
                    <a:pt x="732577" y="11797"/>
                  </a:lnTo>
                  <a:cubicBezTo>
                    <a:pt x="970912" y="60568"/>
                    <a:pt x="1158632" y="248288"/>
                    <a:pt x="1207403" y="486623"/>
                  </a:cubicBezTo>
                  <a:lnTo>
                    <a:pt x="1219200" y="603648"/>
                  </a:lnTo>
                  <a:lnTo>
                    <a:pt x="1219200" y="615552"/>
                  </a:lnTo>
                  <a:lnTo>
                    <a:pt x="1207403" y="732577"/>
                  </a:lnTo>
                  <a:cubicBezTo>
                    <a:pt x="1158632" y="970912"/>
                    <a:pt x="970912" y="1158632"/>
                    <a:pt x="732577" y="1207403"/>
                  </a:cubicBezTo>
                  <a:lnTo>
                    <a:pt x="615552" y="1219200"/>
                  </a:lnTo>
                  <a:lnTo>
                    <a:pt x="603648" y="1219200"/>
                  </a:lnTo>
                  <a:lnTo>
                    <a:pt x="486623" y="1207403"/>
                  </a:lnTo>
                  <a:cubicBezTo>
                    <a:pt x="248288" y="1158632"/>
                    <a:pt x="60568" y="970912"/>
                    <a:pt x="11797" y="732577"/>
                  </a:cubicBezTo>
                  <a:lnTo>
                    <a:pt x="0" y="615552"/>
                  </a:lnTo>
                  <a:lnTo>
                    <a:pt x="0" y="603648"/>
                  </a:lnTo>
                  <a:lnTo>
                    <a:pt x="11797" y="486623"/>
                  </a:lnTo>
                  <a:cubicBezTo>
                    <a:pt x="60568" y="248288"/>
                    <a:pt x="248288" y="60568"/>
                    <a:pt x="486623" y="11797"/>
                  </a:cubicBezTo>
                  <a:close/>
                </a:path>
              </a:pathLst>
            </a:custGeom>
          </p:spPr>
        </p:pic>
        <p:sp>
          <p:nvSpPr>
            <p:cNvPr id="149" name="TextBox 148"/>
            <p:cNvSpPr txBox="1"/>
            <p:nvPr/>
          </p:nvSpPr>
          <p:spPr>
            <a:xfrm>
              <a:off x="17130952" y="5309453"/>
              <a:ext cx="982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서유민</a:t>
              </a:r>
              <a:endParaRPr lang="ko-KR" altLang="en-US" sz="2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7130952" y="5948838"/>
              <a:ext cx="1718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UI/UX 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디자인 및 구현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7130952" y="6314074"/>
              <a:ext cx="1911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Zustand</a:t>
              </a:r>
              <a:r>
                <a:rPr lang="en-US" altLang="ko-KR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기반 상태 관리</a:t>
              </a:r>
              <a:endParaRPr lang="ko-KR" altLang="en-US" sz="1400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7130952" y="6683406"/>
              <a:ext cx="2585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</a:t>
              </a:r>
              <a:r>
                <a:rPr lang="ko-KR" altLang="en-US" sz="1400" dirty="0" err="1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캐싱</a:t>
              </a:r>
              <a:r>
                <a:rPr lang="ko-KR" altLang="en-US" sz="1400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및 사용자 경험 최적화</a:t>
              </a:r>
              <a:endParaRPr lang="ko-KR" altLang="en-US" sz="14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7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46877" y="335967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06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38421" y="2921169"/>
            <a:ext cx="1515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</a:t>
            </a:r>
            <a:endParaRPr lang="ko-KR" altLang="en-US" sz="6000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1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-944083"/>
            <a:ext cx="8380867" cy="794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99" y="-844830"/>
            <a:ext cx="1059543" cy="595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799" y="-844830"/>
            <a:ext cx="1059543" cy="5959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73362" y="652563"/>
            <a:ext cx="2645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sz="4400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4113" y="2817108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기능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97356" y="1993317"/>
            <a:ext cx="1797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배경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68502" y="4464690"/>
            <a:ext cx="1854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 효과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07776" y="3640899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아키텍처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2510" y="5288481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소개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78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-944083"/>
            <a:ext cx="8380867" cy="794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99" y="-844830"/>
            <a:ext cx="1059543" cy="595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799" y="-844830"/>
            <a:ext cx="1059543" cy="5959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6877" y="335967"/>
            <a:ext cx="1797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배경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92" y="2681288"/>
            <a:ext cx="1704975" cy="17049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72597" y="2448863"/>
            <a:ext cx="4408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코로나 </a:t>
            </a:r>
            <a:r>
              <a:rPr lang="en-US" altLang="ko-KR" sz="2400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</a:t>
            </a:r>
            <a:r>
              <a:rPr lang="ko-KR" altLang="en-US" sz="2400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인한 영화 산업의 위기 </a:t>
            </a:r>
            <a:endParaRPr lang="ko-KR" altLang="en-US" sz="2400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72597" y="3172138"/>
            <a:ext cx="4044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팬데믹으로</a:t>
            </a:r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인한 관객 감소와 매출 하락</a:t>
            </a:r>
            <a:endParaRPr lang="ko-KR" altLang="en-US" sz="20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597" y="3695358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특히 독립</a:t>
            </a:r>
            <a:r>
              <a:rPr lang="en-US" altLang="ko-KR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</a:t>
            </a:r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예술영화의 침체에 주목</a:t>
            </a:r>
            <a:endParaRPr lang="ko-KR" altLang="en-US" sz="20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72597" y="4218578"/>
            <a:ext cx="549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OTT </a:t>
            </a:r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성장에도 독립영화는 플랫폼 확보 어려움</a:t>
            </a:r>
            <a:endParaRPr lang="ko-KR" altLang="en-US" sz="20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2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-944083"/>
            <a:ext cx="8380867" cy="794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99" y="-844830"/>
            <a:ext cx="1059543" cy="595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799" y="-844830"/>
            <a:ext cx="1059543" cy="5959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6877" y="335967"/>
            <a:ext cx="1797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배경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373" y="2679695"/>
            <a:ext cx="1706400" cy="1706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87227" y="2448863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독립영화의 심각한 상황</a:t>
            </a:r>
            <a:endParaRPr lang="ko-KR" altLang="en-US" sz="2400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87227" y="3172138"/>
            <a:ext cx="4993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상업영화보다 더 심각한 타격으로 생존 위기 직면</a:t>
            </a:r>
            <a:endParaRPr lang="ko-KR" altLang="en-US" sz="20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87227" y="3695358"/>
            <a:ext cx="3887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제작비 확보 어려움 및 상영 기회 감소</a:t>
            </a:r>
            <a:endParaRPr lang="ko-KR" altLang="en-US" sz="20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87227" y="4218578"/>
            <a:ext cx="4265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관객과의 접점 부족으로 인한 인지도 하락</a:t>
            </a:r>
            <a:endParaRPr lang="ko-KR" altLang="en-US" sz="20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66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-944083"/>
            <a:ext cx="8380867" cy="794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99" y="-844830"/>
            <a:ext cx="1059543" cy="595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799" y="-844830"/>
            <a:ext cx="1059543" cy="5959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6877" y="335967"/>
            <a:ext cx="1797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배경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373" y="2679695"/>
            <a:ext cx="1706400" cy="1706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87227" y="2448863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독립영화의 심각한 상황</a:t>
            </a:r>
            <a:endParaRPr lang="ko-KR" altLang="en-US" sz="2400" b="1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87227" y="3172138"/>
            <a:ext cx="4993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상업영화보다 더 심각한 타격으로 생존 위기 직면</a:t>
            </a:r>
            <a:endParaRPr lang="ko-KR" altLang="en-US" sz="20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87227" y="3695358"/>
            <a:ext cx="3887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제작비 확보 어려움 및 상영 기회 감소</a:t>
            </a:r>
            <a:endParaRPr lang="ko-KR" altLang="en-US" sz="20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87227" y="4218578"/>
            <a:ext cx="4265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관객과의 접점 부족으로 인한 인지도 하락</a:t>
            </a:r>
            <a:endParaRPr lang="ko-KR" altLang="en-US" sz="20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A1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3" t="18504" r="32283" b="18504"/>
          <a:stretch>
            <a:fillRect/>
          </a:stretch>
        </p:blipFill>
        <p:spPr>
          <a:xfrm>
            <a:off x="4693988" y="6858000"/>
            <a:ext cx="2804025" cy="2804025"/>
          </a:xfrm>
          <a:custGeom>
            <a:avLst/>
            <a:gdLst>
              <a:gd name="connsiteX0" fmla="*/ 224899 w 4320000"/>
              <a:gd name="connsiteY0" fmla="*/ 0 h 4320000"/>
              <a:gd name="connsiteX1" fmla="*/ 4095101 w 4320000"/>
              <a:gd name="connsiteY1" fmla="*/ 0 h 4320000"/>
              <a:gd name="connsiteX2" fmla="*/ 4320000 w 4320000"/>
              <a:gd name="connsiteY2" fmla="*/ 224899 h 4320000"/>
              <a:gd name="connsiteX3" fmla="*/ 4320000 w 4320000"/>
              <a:gd name="connsiteY3" fmla="*/ 4095101 h 4320000"/>
              <a:gd name="connsiteX4" fmla="*/ 4095101 w 4320000"/>
              <a:gd name="connsiteY4" fmla="*/ 4320000 h 4320000"/>
              <a:gd name="connsiteX5" fmla="*/ 224899 w 4320000"/>
              <a:gd name="connsiteY5" fmla="*/ 4320000 h 4320000"/>
              <a:gd name="connsiteX6" fmla="*/ 0 w 4320000"/>
              <a:gd name="connsiteY6" fmla="*/ 4095101 h 4320000"/>
              <a:gd name="connsiteX7" fmla="*/ 0 w 4320000"/>
              <a:gd name="connsiteY7" fmla="*/ 224899 h 4320000"/>
              <a:gd name="connsiteX8" fmla="*/ 224899 w 4320000"/>
              <a:gd name="connsiteY8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0000" h="4320000">
                <a:moveTo>
                  <a:pt x="224899" y="0"/>
                </a:moveTo>
                <a:lnTo>
                  <a:pt x="4095101" y="0"/>
                </a:lnTo>
                <a:cubicBezTo>
                  <a:pt x="4219309" y="0"/>
                  <a:pt x="4320000" y="100691"/>
                  <a:pt x="4320000" y="224899"/>
                </a:cubicBezTo>
                <a:lnTo>
                  <a:pt x="4320000" y="4095101"/>
                </a:lnTo>
                <a:cubicBezTo>
                  <a:pt x="4320000" y="4219309"/>
                  <a:pt x="4219309" y="4320000"/>
                  <a:pt x="4095101" y="4320000"/>
                </a:cubicBezTo>
                <a:lnTo>
                  <a:pt x="224899" y="4320000"/>
                </a:lnTo>
                <a:cubicBezTo>
                  <a:pt x="100691" y="4320000"/>
                  <a:pt x="0" y="4219309"/>
                  <a:pt x="0" y="4095101"/>
                </a:cubicBezTo>
                <a:lnTo>
                  <a:pt x="0" y="224899"/>
                </a:lnTo>
                <a:cubicBezTo>
                  <a:pt x="0" y="100691"/>
                  <a:pt x="100691" y="0"/>
                  <a:pt x="224899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8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7136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-944083"/>
            <a:ext cx="8380867" cy="794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99" y="-844830"/>
            <a:ext cx="1059543" cy="595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799" y="-844830"/>
            <a:ext cx="1059543" cy="5959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6877" y="335967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449661" y="2301240"/>
            <a:ext cx="1656000" cy="2335590"/>
            <a:chOff x="2946035" y="1996440"/>
            <a:chExt cx="1656000" cy="2335590"/>
          </a:xfrm>
        </p:grpSpPr>
        <p:sp>
          <p:nvSpPr>
            <p:cNvPr id="7" name="TextBox 6"/>
            <p:cNvSpPr txBox="1"/>
            <p:nvPr/>
          </p:nvSpPr>
          <p:spPr>
            <a:xfrm>
              <a:off x="3096606" y="3931920"/>
              <a:ext cx="13548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소통 활성화</a:t>
              </a:r>
              <a:endParaRPr lang="ko-KR" altLang="en-US" sz="20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6035" y="1996440"/>
              <a:ext cx="1656000" cy="1656000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6610025" y="2301240"/>
            <a:ext cx="2132315" cy="2335590"/>
            <a:chOff x="6106399" y="1996440"/>
            <a:chExt cx="2132315" cy="233559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4555" y="1996440"/>
              <a:ext cx="1656000" cy="16560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06399" y="3931920"/>
              <a:ext cx="2132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독립영화 정보 제공</a:t>
              </a:r>
              <a:endParaRPr lang="ko-KR" altLang="en-US" sz="20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27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449661" y="2301240"/>
            <a:ext cx="1656000" cy="2335590"/>
            <a:chOff x="2946035" y="1996440"/>
            <a:chExt cx="1656000" cy="2335590"/>
          </a:xfrm>
        </p:grpSpPr>
        <p:sp>
          <p:nvSpPr>
            <p:cNvPr id="7" name="TextBox 6"/>
            <p:cNvSpPr txBox="1"/>
            <p:nvPr/>
          </p:nvSpPr>
          <p:spPr>
            <a:xfrm>
              <a:off x="2988405" y="3931920"/>
              <a:ext cx="15712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커뮤니티 제공</a:t>
              </a:r>
              <a:endParaRPr lang="ko-KR" altLang="en-US" sz="20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035" y="1996440"/>
              <a:ext cx="1656000" cy="165600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77" y="7036978"/>
            <a:ext cx="5253825" cy="357552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77" y="7036978"/>
            <a:ext cx="5253825" cy="35755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77" y="7036980"/>
            <a:ext cx="5253823" cy="35755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77" y="7036980"/>
            <a:ext cx="5253823" cy="35755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77" y="-944083"/>
            <a:ext cx="8380867" cy="794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599" y="-844830"/>
            <a:ext cx="1059543" cy="5959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4799" y="-844830"/>
            <a:ext cx="1059543" cy="5959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6877" y="335967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610025" y="2301240"/>
            <a:ext cx="2132315" cy="2335590"/>
            <a:chOff x="6106399" y="1996440"/>
            <a:chExt cx="2132315" cy="233559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4555" y="1996440"/>
              <a:ext cx="1656000" cy="16560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06399" y="3931920"/>
              <a:ext cx="2132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독립영화 정보 제공</a:t>
              </a:r>
              <a:endParaRPr lang="ko-KR" altLang="en-US" sz="20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830873" y="1871131"/>
            <a:ext cx="3666388" cy="3293458"/>
            <a:chOff x="6299503" y="1831042"/>
            <a:chExt cx="3666388" cy="3293458"/>
          </a:xfrm>
        </p:grpSpPr>
        <p:grpSp>
          <p:nvGrpSpPr>
            <p:cNvPr id="18" name="그룹 17"/>
            <p:cNvGrpSpPr/>
            <p:nvPr/>
          </p:nvGrpSpPr>
          <p:grpSpPr>
            <a:xfrm>
              <a:off x="6299503" y="1831042"/>
              <a:ext cx="3666388" cy="1374636"/>
              <a:chOff x="6299503" y="1831042"/>
              <a:chExt cx="3666388" cy="1374636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299503" y="1831042"/>
                <a:ext cx="21884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영화 상세 페이지</a:t>
                </a:r>
                <a:endParaRPr lang="ko-KR" altLang="en-US" sz="24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6299503" y="2405458"/>
                <a:ext cx="3666388" cy="800220"/>
                <a:chOff x="6299503" y="2669499"/>
                <a:chExt cx="3666388" cy="800220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6299503" y="2669499"/>
                  <a:ext cx="366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작품 정보 및 관련 영화인 정보 제공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299503" y="3069609"/>
                  <a:ext cx="26532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관객 리뷰 및 평점 시스템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19" name="그룹 18"/>
            <p:cNvGrpSpPr/>
            <p:nvPr/>
          </p:nvGrpSpPr>
          <p:grpSpPr>
            <a:xfrm>
              <a:off x="6299503" y="3749050"/>
              <a:ext cx="3466013" cy="1375450"/>
              <a:chOff x="9553243" y="1831042"/>
              <a:chExt cx="3466013" cy="137545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9553243" y="1831042"/>
                <a:ext cx="2454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영화인 상세 페이지</a:t>
                </a:r>
                <a:endParaRPr lang="ko-KR" altLang="en-US" sz="24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9553243" y="2405458"/>
                <a:ext cx="3466013" cy="801034"/>
                <a:chOff x="6299503" y="4355068"/>
                <a:chExt cx="3466013" cy="801034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6299503" y="4355068"/>
                  <a:ext cx="34660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감독 </a:t>
                  </a:r>
                  <a:r>
                    <a:rPr lang="en-US" altLang="ko-KR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배우 프로필 및 필모그래피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6299503" y="4755992"/>
                  <a:ext cx="24336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팬과의 </a:t>
                  </a:r>
                  <a:r>
                    <a:rPr lang="en-US" altLang="ko-KR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Q&amp;A </a:t>
                  </a:r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섹션 운영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237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0.09388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7763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77639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76713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76713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610025" y="2301240"/>
            <a:ext cx="2132315" cy="2335590"/>
            <a:chOff x="6106399" y="1996440"/>
            <a:chExt cx="2132315" cy="233559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4555" y="1996440"/>
              <a:ext cx="1656000" cy="16560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06399" y="3931920"/>
              <a:ext cx="2132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000" b="1" dirty="0" smtClean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독립영화 정보 제공</a:t>
              </a:r>
              <a:endParaRPr lang="ko-KR" altLang="en-US" sz="20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24" y="7037947"/>
            <a:ext cx="5252400" cy="3574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24" y="7037947"/>
            <a:ext cx="5252400" cy="357455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811823" y="1871131"/>
            <a:ext cx="3666388" cy="3293458"/>
            <a:chOff x="6299503" y="1831042"/>
            <a:chExt cx="3666388" cy="3293458"/>
          </a:xfrm>
        </p:grpSpPr>
        <p:grpSp>
          <p:nvGrpSpPr>
            <p:cNvPr id="18" name="그룹 17"/>
            <p:cNvGrpSpPr/>
            <p:nvPr/>
          </p:nvGrpSpPr>
          <p:grpSpPr>
            <a:xfrm>
              <a:off x="6299503" y="1831042"/>
              <a:ext cx="3666388" cy="1374636"/>
              <a:chOff x="6299503" y="1831042"/>
              <a:chExt cx="3666388" cy="1374636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299503" y="1831042"/>
                <a:ext cx="21884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b="1" dirty="0" smtClean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영화 상세 페이지</a:t>
                </a:r>
                <a:endParaRPr lang="ko-KR" altLang="en-US" sz="24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6299503" y="2405458"/>
                <a:ext cx="3666388" cy="800220"/>
                <a:chOff x="6299503" y="2669499"/>
                <a:chExt cx="3666388" cy="800220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6299503" y="2669499"/>
                  <a:ext cx="366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작품 정보 및 관련 영화인 정보 제공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299503" y="3069609"/>
                  <a:ext cx="26532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관객 리뷰 및 평점 시스템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19" name="그룹 18"/>
            <p:cNvGrpSpPr/>
            <p:nvPr/>
          </p:nvGrpSpPr>
          <p:grpSpPr>
            <a:xfrm>
              <a:off x="6299503" y="3749050"/>
              <a:ext cx="3466013" cy="1375450"/>
              <a:chOff x="9553243" y="1831042"/>
              <a:chExt cx="3466013" cy="137545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9553243" y="1831042"/>
                <a:ext cx="24545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2400" b="1" dirty="0" smtClean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영화인 상세 페이지</a:t>
                </a:r>
                <a:endParaRPr lang="ko-KR" altLang="en-US" sz="24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9553243" y="2405458"/>
                <a:ext cx="3466013" cy="801034"/>
                <a:chOff x="6299503" y="4355068"/>
                <a:chExt cx="3466013" cy="801034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6299503" y="4355068"/>
                  <a:ext cx="34660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감독 </a:t>
                  </a:r>
                  <a:r>
                    <a:rPr lang="en-US" altLang="ko-KR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/ </a:t>
                  </a:r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배우 프로필 및 필모그래피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6299503" y="4755992"/>
                  <a:ext cx="24336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팬과의 </a:t>
                  </a:r>
                  <a:r>
                    <a:rPr lang="en-US" altLang="ko-KR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Q&amp;A </a:t>
                  </a:r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섹션 운영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729" y="7037948"/>
            <a:ext cx="2484394" cy="357454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6877" y="335967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2299773" y="2301240"/>
            <a:ext cx="1656000" cy="2335590"/>
            <a:chOff x="2946035" y="1996440"/>
            <a:chExt cx="1656000" cy="2335590"/>
          </a:xfrm>
        </p:grpSpPr>
        <p:sp>
          <p:nvSpPr>
            <p:cNvPr id="32" name="TextBox 31"/>
            <p:cNvSpPr txBox="1"/>
            <p:nvPr/>
          </p:nvSpPr>
          <p:spPr>
            <a:xfrm>
              <a:off x="2988403" y="3931920"/>
              <a:ext cx="15712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커뮤니티 제공</a:t>
              </a:r>
              <a:endParaRPr lang="ko-KR" altLang="en-US" sz="2000" b="1" dirty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6035" y="1996440"/>
              <a:ext cx="1656000" cy="1656000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2145435" y="1871131"/>
            <a:ext cx="4487126" cy="3293458"/>
            <a:chOff x="6299503" y="1831042"/>
            <a:chExt cx="4487126" cy="3293458"/>
          </a:xfrm>
        </p:grpSpPr>
        <p:grpSp>
          <p:nvGrpSpPr>
            <p:cNvPr id="36" name="그룹 35"/>
            <p:cNvGrpSpPr/>
            <p:nvPr/>
          </p:nvGrpSpPr>
          <p:grpSpPr>
            <a:xfrm>
              <a:off x="6299503" y="1831042"/>
              <a:ext cx="4108817" cy="1374636"/>
              <a:chOff x="6299503" y="1831042"/>
              <a:chExt cx="4108817" cy="137463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6299503" y="1831042"/>
                <a:ext cx="19223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빅데이터 추천</a:t>
                </a:r>
                <a:endParaRPr lang="ko-KR" altLang="en-US" sz="24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6299503" y="2405458"/>
                <a:ext cx="4108817" cy="800220"/>
                <a:chOff x="6299503" y="2669499"/>
                <a:chExt cx="4108817" cy="80022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6299503" y="2669499"/>
                  <a:ext cx="410881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좋아요 및 평점 데이터 기반 협업 </a:t>
                  </a:r>
                  <a:r>
                    <a:rPr lang="ko-KR" altLang="en-US" sz="2000" dirty="0" err="1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필터링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6299503" y="3069609"/>
                  <a:ext cx="28745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상업 영화 컨텐츠 기반 추천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37" name="그룹 36"/>
            <p:cNvGrpSpPr/>
            <p:nvPr/>
          </p:nvGrpSpPr>
          <p:grpSpPr>
            <a:xfrm>
              <a:off x="6299503" y="3749050"/>
              <a:ext cx="4487126" cy="1375450"/>
              <a:chOff x="9553243" y="1831042"/>
              <a:chExt cx="4487126" cy="137545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9553243" y="1831042"/>
                <a:ext cx="2258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통합 검색 및 </a:t>
                </a:r>
                <a:r>
                  <a:rPr lang="ko-KR" altLang="en-US" sz="2400" b="1" dirty="0" err="1" smtClean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챗봇</a:t>
                </a:r>
                <a:endParaRPr lang="ko-KR" altLang="en-US" sz="2400" b="1" dirty="0">
                  <a:solidFill>
                    <a:srgbClr val="FAFA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9553243" y="2405458"/>
                <a:ext cx="4487126" cy="801034"/>
                <a:chOff x="6299503" y="4355068"/>
                <a:chExt cx="4487126" cy="801034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299503" y="4355068"/>
                  <a:ext cx="24320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영화 추천 및 정보 제공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6299503" y="4755992"/>
                  <a:ext cx="44871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solidFill>
                        <a:srgbClr val="FAFAFA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사용자 경험 향상을 위한 대화형 인터페이스</a:t>
                  </a:r>
                  <a:endParaRPr lang="ko-KR" altLang="en-US" sz="2000" dirty="0">
                    <a:solidFill>
                      <a:srgbClr val="FAFAFA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200" y="11315699"/>
            <a:ext cx="1833765" cy="263842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729" y="7037947"/>
            <a:ext cx="2484396" cy="35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8932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8633 2.96296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2.5E-6 -0.7682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2.5E-6 -0.76829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-0.76783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4.79167E-6 -0.76783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17" y="1378432"/>
            <a:ext cx="8578800" cy="48255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6877" y="335967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400" dirty="0" smtClean="0">
                <a:solidFill>
                  <a:srgbClr val="FAFA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아키텍처</a:t>
            </a:r>
            <a:endParaRPr lang="ko-KR" altLang="en-US" sz="2400" dirty="0">
              <a:solidFill>
                <a:srgbClr val="FAFAF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1714" y="878114"/>
            <a:ext cx="3600000" cy="0"/>
          </a:xfrm>
          <a:prstGeom prst="line">
            <a:avLst/>
          </a:prstGeom>
          <a:ln w="127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8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500</Words>
  <Application>Microsoft Office PowerPoint</Application>
  <PresentationFormat>와이드스크린</PresentationFormat>
  <Paragraphs>130</Paragraphs>
  <Slides>12</Slides>
  <Notes>12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Times New Roman</vt:lpstr>
      <vt:lpstr>Arial</vt:lpstr>
      <vt:lpstr>Pretendard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116</cp:revision>
  <dcterms:created xsi:type="dcterms:W3CDTF">2025-03-20T02:13:51Z</dcterms:created>
  <dcterms:modified xsi:type="dcterms:W3CDTF">2025-04-10T17:52:10Z</dcterms:modified>
</cp:coreProperties>
</file>